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8" r:id="rId3"/>
    <p:sldId id="257"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3.xml"/><Relationship Id="rId4" Type="http://schemas.openxmlformats.org/officeDocument/2006/relationships/slide" Target="slides/slide2.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796195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2412591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1149714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513171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100477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9870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197094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966417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2730858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1848734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85900"/>
            <a:ext cx="2057400" cy="5111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5900"/>
            <a:ext cx="6019800" cy="5111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4152247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973C2730-CB62-49DE-BBEF-90EF28A8FC6D}"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434789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4755F465-6104-4497-BD93-5E5962CDD923}"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4101167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B0F5EE87-4C72-48C5-BD09-3F2FA82A4D6D}"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572888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1552F7B3-DD6E-49FA-B67A-0E0C400ADB23}"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3681255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33996D18-7B41-4766-813E-18DA804F1D39}"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135505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3ACA7632-CB79-4544-9A1A-F66FD4A2407D}"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3735379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1CF68C0-871B-4B8A-B977-920774D66386}"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43839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28661AA2-5FBE-46C5-8C57-68512E9728C3}"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74183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0958D4F0-F60C-4352-9A3B-F0C8861AB741}"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4766731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F4E4048A-005B-469B-9EE9-8F098E423CB1}"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3712075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85900"/>
            <a:ext cx="2057400" cy="5111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5900"/>
            <a:ext cx="6019800" cy="5111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79225A54-C92B-465F-BE7E-91A637CFFBE1}"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476365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248"/>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5890" name="Rectangle 2"/>
          <p:cNvSpPr>
            <a:spLocks noGrp="1" noChangeArrowheads="1"/>
          </p:cNvSpPr>
          <p:nvPr>
            <p:ph type="title"/>
          </p:nvPr>
        </p:nvSpPr>
        <p:spPr bwMode="auto">
          <a:xfrm>
            <a:off x="457200" y="1485900"/>
            <a:ext cx="8229600" cy="5746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65891" name="Rectangle 3"/>
          <p:cNvSpPr>
            <a:spLocks noGrp="1" noChangeArrowheads="1"/>
          </p:cNvSpPr>
          <p:nvPr>
            <p:ph type="body" idx="1"/>
          </p:nvPr>
        </p:nvSpPr>
        <p:spPr bwMode="auto">
          <a:xfrm>
            <a:off x="457200" y="2071688"/>
            <a:ext cx="8229600" cy="4525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165892" name="Rectangle 4"/>
          <p:cNvSpPr>
            <a:spLocks noGrp="1" noChangeArrowheads="1"/>
          </p:cNvSpPr>
          <p:nvPr>
            <p:ph type="sldNum" sz="quarter" idx="4"/>
          </p:nvPr>
        </p:nvSpPr>
        <p:spPr bwMode="auto">
          <a:xfrm>
            <a:off x="8316913" y="6545263"/>
            <a:ext cx="73025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CACE073-3D88-4D95-8ADE-56CB5EA3C347}" type="slidenum">
              <a:rPr lang="en-CA" smtClean="0"/>
              <a:t>‹#›</a:t>
            </a:fld>
            <a:endParaRPr lang="en-CA"/>
          </a:p>
        </p:txBody>
      </p:sp>
    </p:spTree>
    <p:extLst>
      <p:ext uri="{BB962C8B-B14F-4D97-AF65-F5344CB8AC3E}">
        <p14:creationId xmlns:p14="http://schemas.microsoft.com/office/powerpoint/2010/main" val="11280169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1" fontAlgn="base" hangingPunct="1">
        <a:spcBef>
          <a:spcPct val="0"/>
        </a:spcBef>
        <a:spcAft>
          <a:spcPct val="0"/>
        </a:spcAft>
        <a:defRPr sz="2800">
          <a:solidFill>
            <a:schemeClr val="tx2"/>
          </a:solidFill>
          <a:latin typeface="+mj-lt"/>
          <a:ea typeface="+mj-ea"/>
          <a:cs typeface="+mj-cs"/>
        </a:defRPr>
      </a:lvl1pPr>
      <a:lvl2pPr algn="ctr" rtl="0" eaLnBrk="1" fontAlgn="base" hangingPunct="1">
        <a:spcBef>
          <a:spcPct val="0"/>
        </a:spcBef>
        <a:spcAft>
          <a:spcPct val="0"/>
        </a:spcAft>
        <a:defRPr sz="2800">
          <a:solidFill>
            <a:schemeClr val="tx2"/>
          </a:solidFill>
          <a:latin typeface="Arial" charset="0"/>
        </a:defRPr>
      </a:lvl2pPr>
      <a:lvl3pPr algn="ctr" rtl="0" eaLnBrk="1" fontAlgn="base" hangingPunct="1">
        <a:spcBef>
          <a:spcPct val="0"/>
        </a:spcBef>
        <a:spcAft>
          <a:spcPct val="0"/>
        </a:spcAft>
        <a:defRPr sz="2800">
          <a:solidFill>
            <a:schemeClr val="tx2"/>
          </a:solidFill>
          <a:latin typeface="Arial" charset="0"/>
        </a:defRPr>
      </a:lvl3pPr>
      <a:lvl4pPr algn="ctr" rtl="0" eaLnBrk="1" fontAlgn="base" hangingPunct="1">
        <a:spcBef>
          <a:spcPct val="0"/>
        </a:spcBef>
        <a:spcAft>
          <a:spcPct val="0"/>
        </a:spcAft>
        <a:defRPr sz="2800">
          <a:solidFill>
            <a:schemeClr val="tx2"/>
          </a:solidFill>
          <a:latin typeface="Arial" charset="0"/>
        </a:defRPr>
      </a:lvl4pPr>
      <a:lvl5pPr algn="ctr" rtl="0" eaLnBrk="1" fontAlgn="base" hangingPunct="1">
        <a:spcBef>
          <a:spcPct val="0"/>
        </a:spcBef>
        <a:spcAft>
          <a:spcPct val="0"/>
        </a:spcAft>
        <a:defRPr sz="2800">
          <a:solidFill>
            <a:schemeClr val="tx2"/>
          </a:solidFill>
          <a:latin typeface="Arial" charset="0"/>
        </a:defRPr>
      </a:lvl5pPr>
      <a:lvl6pPr marL="457200" algn="ctr" rtl="0" eaLnBrk="1" fontAlgn="base" hangingPunct="1">
        <a:spcBef>
          <a:spcPct val="0"/>
        </a:spcBef>
        <a:spcAft>
          <a:spcPct val="0"/>
        </a:spcAft>
        <a:defRPr sz="2800">
          <a:solidFill>
            <a:schemeClr val="tx2"/>
          </a:solidFill>
          <a:latin typeface="Arial" charset="0"/>
        </a:defRPr>
      </a:lvl6pPr>
      <a:lvl7pPr marL="914400" algn="ctr" rtl="0" eaLnBrk="1" fontAlgn="base" hangingPunct="1">
        <a:spcBef>
          <a:spcPct val="0"/>
        </a:spcBef>
        <a:spcAft>
          <a:spcPct val="0"/>
        </a:spcAft>
        <a:defRPr sz="2800">
          <a:solidFill>
            <a:schemeClr val="tx2"/>
          </a:solidFill>
          <a:latin typeface="Arial" charset="0"/>
        </a:defRPr>
      </a:lvl7pPr>
      <a:lvl8pPr marL="1371600" algn="ctr" rtl="0" eaLnBrk="1" fontAlgn="base" hangingPunct="1">
        <a:spcBef>
          <a:spcPct val="0"/>
        </a:spcBef>
        <a:spcAft>
          <a:spcPct val="0"/>
        </a:spcAft>
        <a:defRPr sz="2800">
          <a:solidFill>
            <a:schemeClr val="tx2"/>
          </a:solidFill>
          <a:latin typeface="Arial" charset="0"/>
        </a:defRPr>
      </a:lvl8pPr>
      <a:lvl9pPr marL="1828800" algn="ctr" rtl="0" eaLnBrk="1" fontAlgn="base" hangingPunct="1">
        <a:spcBef>
          <a:spcPct val="0"/>
        </a:spcBef>
        <a:spcAft>
          <a:spcPct val="0"/>
        </a:spcAft>
        <a:defRPr sz="2800">
          <a:solidFill>
            <a:schemeClr val="tx2"/>
          </a:solidFill>
          <a:latin typeface="Arial" charset="0"/>
        </a:defRPr>
      </a:lvl9pPr>
    </p:titleStyle>
    <p:bodyStyle>
      <a:lvl1pPr marL="342900" indent="-342900" algn="l" rtl="0" eaLnBrk="1" fontAlgn="base" hangingPunct="1">
        <a:spcBef>
          <a:spcPct val="20000"/>
        </a:spcBef>
        <a:spcAft>
          <a:spcPct val="0"/>
        </a:spcAft>
        <a:buChar char="•"/>
        <a:defRPr sz="2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248"/>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5890" name="Rectangle 2"/>
          <p:cNvSpPr>
            <a:spLocks noGrp="1" noChangeArrowheads="1"/>
          </p:cNvSpPr>
          <p:nvPr>
            <p:ph type="title"/>
          </p:nvPr>
        </p:nvSpPr>
        <p:spPr bwMode="auto">
          <a:xfrm>
            <a:off x="457200" y="1485900"/>
            <a:ext cx="8229600" cy="5746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65891" name="Rectangle 3"/>
          <p:cNvSpPr>
            <a:spLocks noGrp="1" noChangeArrowheads="1"/>
          </p:cNvSpPr>
          <p:nvPr>
            <p:ph type="body" idx="1"/>
          </p:nvPr>
        </p:nvSpPr>
        <p:spPr bwMode="auto">
          <a:xfrm>
            <a:off x="457200" y="2071688"/>
            <a:ext cx="8229600" cy="4525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165892" name="Rectangle 4"/>
          <p:cNvSpPr>
            <a:spLocks noGrp="1" noChangeArrowheads="1"/>
          </p:cNvSpPr>
          <p:nvPr>
            <p:ph type="sldNum" sz="quarter" idx="4"/>
          </p:nvPr>
        </p:nvSpPr>
        <p:spPr bwMode="auto">
          <a:xfrm>
            <a:off x="8316913" y="6545263"/>
            <a:ext cx="73025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EBC148AA-0D75-4A2D-BF81-0AF56140E0EC}" type="slidenum">
              <a:rPr lang="en-CA">
                <a:solidFill>
                  <a:srgbClr val="000000"/>
                </a:solidFill>
                <a:cs typeface="Arial" charset="0"/>
              </a:rPr>
              <a:pPr defTabSz="457200" fontAlgn="base">
                <a:spcBef>
                  <a:spcPct val="0"/>
                </a:spcBef>
                <a:spcAft>
                  <a:spcPct val="0"/>
                </a:spcAft>
              </a:pPr>
              <a:t>‹#›</a:t>
            </a:fld>
            <a:endParaRPr lang="en-CA">
              <a:solidFill>
                <a:srgbClr val="000000"/>
              </a:solidFill>
              <a:cs typeface="Arial" charset="0"/>
            </a:endParaRPr>
          </a:p>
        </p:txBody>
      </p:sp>
    </p:spTree>
    <p:extLst>
      <p:ext uri="{BB962C8B-B14F-4D97-AF65-F5344CB8AC3E}">
        <p14:creationId xmlns:p14="http://schemas.microsoft.com/office/powerpoint/2010/main" val="27506543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rtl="0" eaLnBrk="1" fontAlgn="base" hangingPunct="1">
        <a:spcBef>
          <a:spcPct val="0"/>
        </a:spcBef>
        <a:spcAft>
          <a:spcPct val="0"/>
        </a:spcAft>
        <a:defRPr sz="2800">
          <a:solidFill>
            <a:schemeClr val="tx2"/>
          </a:solidFill>
          <a:latin typeface="+mj-lt"/>
          <a:ea typeface="+mj-ea"/>
          <a:cs typeface="+mj-cs"/>
        </a:defRPr>
      </a:lvl1pPr>
      <a:lvl2pPr algn="ctr" rtl="0" eaLnBrk="1" fontAlgn="base" hangingPunct="1">
        <a:spcBef>
          <a:spcPct val="0"/>
        </a:spcBef>
        <a:spcAft>
          <a:spcPct val="0"/>
        </a:spcAft>
        <a:defRPr sz="2800">
          <a:solidFill>
            <a:schemeClr val="tx2"/>
          </a:solidFill>
          <a:latin typeface="Arial" charset="0"/>
        </a:defRPr>
      </a:lvl2pPr>
      <a:lvl3pPr algn="ctr" rtl="0" eaLnBrk="1" fontAlgn="base" hangingPunct="1">
        <a:spcBef>
          <a:spcPct val="0"/>
        </a:spcBef>
        <a:spcAft>
          <a:spcPct val="0"/>
        </a:spcAft>
        <a:defRPr sz="2800">
          <a:solidFill>
            <a:schemeClr val="tx2"/>
          </a:solidFill>
          <a:latin typeface="Arial" charset="0"/>
        </a:defRPr>
      </a:lvl3pPr>
      <a:lvl4pPr algn="ctr" rtl="0" eaLnBrk="1" fontAlgn="base" hangingPunct="1">
        <a:spcBef>
          <a:spcPct val="0"/>
        </a:spcBef>
        <a:spcAft>
          <a:spcPct val="0"/>
        </a:spcAft>
        <a:defRPr sz="2800">
          <a:solidFill>
            <a:schemeClr val="tx2"/>
          </a:solidFill>
          <a:latin typeface="Arial" charset="0"/>
        </a:defRPr>
      </a:lvl4pPr>
      <a:lvl5pPr algn="ctr" rtl="0" eaLnBrk="1" fontAlgn="base" hangingPunct="1">
        <a:spcBef>
          <a:spcPct val="0"/>
        </a:spcBef>
        <a:spcAft>
          <a:spcPct val="0"/>
        </a:spcAft>
        <a:defRPr sz="2800">
          <a:solidFill>
            <a:schemeClr val="tx2"/>
          </a:solidFill>
          <a:latin typeface="Arial" charset="0"/>
        </a:defRPr>
      </a:lvl5pPr>
      <a:lvl6pPr marL="457200" algn="ctr" rtl="0" eaLnBrk="1" fontAlgn="base" hangingPunct="1">
        <a:spcBef>
          <a:spcPct val="0"/>
        </a:spcBef>
        <a:spcAft>
          <a:spcPct val="0"/>
        </a:spcAft>
        <a:defRPr sz="2800">
          <a:solidFill>
            <a:schemeClr val="tx2"/>
          </a:solidFill>
          <a:latin typeface="Arial" charset="0"/>
        </a:defRPr>
      </a:lvl6pPr>
      <a:lvl7pPr marL="914400" algn="ctr" rtl="0" eaLnBrk="1" fontAlgn="base" hangingPunct="1">
        <a:spcBef>
          <a:spcPct val="0"/>
        </a:spcBef>
        <a:spcAft>
          <a:spcPct val="0"/>
        </a:spcAft>
        <a:defRPr sz="2800">
          <a:solidFill>
            <a:schemeClr val="tx2"/>
          </a:solidFill>
          <a:latin typeface="Arial" charset="0"/>
        </a:defRPr>
      </a:lvl7pPr>
      <a:lvl8pPr marL="1371600" algn="ctr" rtl="0" eaLnBrk="1" fontAlgn="base" hangingPunct="1">
        <a:spcBef>
          <a:spcPct val="0"/>
        </a:spcBef>
        <a:spcAft>
          <a:spcPct val="0"/>
        </a:spcAft>
        <a:defRPr sz="2800">
          <a:solidFill>
            <a:schemeClr val="tx2"/>
          </a:solidFill>
          <a:latin typeface="Arial" charset="0"/>
        </a:defRPr>
      </a:lvl8pPr>
      <a:lvl9pPr marL="1828800" algn="ctr" rtl="0" eaLnBrk="1" fontAlgn="base" hangingPunct="1">
        <a:spcBef>
          <a:spcPct val="0"/>
        </a:spcBef>
        <a:spcAft>
          <a:spcPct val="0"/>
        </a:spcAft>
        <a:defRPr sz="2800">
          <a:solidFill>
            <a:schemeClr val="tx2"/>
          </a:solidFill>
          <a:latin typeface="Arial" charset="0"/>
        </a:defRPr>
      </a:lvl9pPr>
    </p:titleStyle>
    <p:bodyStyle>
      <a:lvl1pPr marL="342900" indent="-342900" algn="l" rtl="0" eaLnBrk="1" fontAlgn="base" hangingPunct="1">
        <a:spcBef>
          <a:spcPct val="20000"/>
        </a:spcBef>
        <a:spcAft>
          <a:spcPct val="0"/>
        </a:spcAft>
        <a:buChar char="•"/>
        <a:defRPr sz="2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3" descr="CE Slides_Square-2.jpg"/>
          <p:cNvPicPr>
            <a:picLocks noChangeAspect="1"/>
          </p:cNvPicPr>
          <p:nvPr/>
        </p:nvPicPr>
        <p:blipFill>
          <a:blip r:embed="rId2"/>
          <a:srcRect/>
          <a:stretch>
            <a:fillRect/>
          </a:stretch>
        </p:blipFill>
        <p:spPr bwMode="auto">
          <a:xfrm>
            <a:off x="0" y="0"/>
            <a:ext cx="9144000" cy="6896100"/>
          </a:xfrm>
          <a:prstGeom prst="rect">
            <a:avLst/>
          </a:prstGeom>
          <a:noFill/>
          <a:ln w="9525">
            <a:noFill/>
            <a:miter lim="800000"/>
            <a:headEnd/>
            <a:tailEnd/>
          </a:ln>
        </p:spPr>
      </p:pic>
      <p:sp>
        <p:nvSpPr>
          <p:cNvPr id="26626" name="Title 1"/>
          <p:cNvSpPr>
            <a:spLocks noGrp="1"/>
          </p:cNvSpPr>
          <p:nvPr>
            <p:ph type="ctrTitle"/>
          </p:nvPr>
        </p:nvSpPr>
        <p:spPr/>
        <p:txBody>
          <a:bodyPr>
            <a:normAutofit/>
          </a:bodyPr>
          <a:lstStyle/>
          <a:p>
            <a:pPr eaLnBrk="1" hangingPunct="1"/>
            <a:r>
              <a:rPr lang="en-US" sz="4000" b="1" dirty="0" smtClean="0">
                <a:solidFill>
                  <a:schemeClr val="bg1"/>
                </a:solidFill>
              </a:rPr>
              <a:t>Bio &amp; Conflict of Interest Statement</a:t>
            </a:r>
            <a:endParaRPr lang="en-CA" sz="4000" b="1" dirty="0" smtClean="0">
              <a:solidFill>
                <a:schemeClr val="bg1"/>
              </a:solidFill>
            </a:endParaRPr>
          </a:p>
        </p:txBody>
      </p:sp>
      <p:sp>
        <p:nvSpPr>
          <p:cNvPr id="2" name="TextBox 1"/>
          <p:cNvSpPr txBox="1"/>
          <p:nvPr/>
        </p:nvSpPr>
        <p:spPr>
          <a:xfrm>
            <a:off x="5867400" y="4876800"/>
            <a:ext cx="184731" cy="369332"/>
          </a:xfrm>
          <a:prstGeom prst="rect">
            <a:avLst/>
          </a:prstGeom>
          <a:noFill/>
        </p:spPr>
        <p:txBody>
          <a:bodyPr wrap="none" rtlCol="0">
            <a:spAutoFit/>
          </a:bodyPr>
          <a:lstStyle/>
          <a:p>
            <a:endParaRPr lang="en-CA" dirty="0">
              <a:solidFill>
                <a:srgbClr val="000000"/>
              </a:solidFill>
            </a:endParaRPr>
          </a:p>
        </p:txBody>
      </p:sp>
      <p:sp>
        <p:nvSpPr>
          <p:cNvPr id="3" name="Subtitle 2"/>
          <p:cNvSpPr>
            <a:spLocks noGrp="1"/>
          </p:cNvSpPr>
          <p:nvPr>
            <p:ph type="subTitle" idx="1"/>
          </p:nvPr>
        </p:nvSpPr>
        <p:spPr/>
        <p:txBody>
          <a:bodyPr/>
          <a:lstStyle/>
          <a:p>
            <a:r>
              <a:rPr lang="en-CA" b="1" dirty="0" smtClean="0"/>
              <a:t>Dr. </a:t>
            </a:r>
            <a:r>
              <a:rPr lang="en-CA" b="1" dirty="0" smtClean="0"/>
              <a:t>Daryl Kroner</a:t>
            </a:r>
            <a:endParaRPr lang="en-CA" b="1" dirty="0"/>
          </a:p>
        </p:txBody>
      </p:sp>
    </p:spTree>
    <p:extLst>
      <p:ext uri="{BB962C8B-B14F-4D97-AF65-F5344CB8AC3E}">
        <p14:creationId xmlns:p14="http://schemas.microsoft.com/office/powerpoint/2010/main" val="27060889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8229600" cy="574675"/>
          </a:xfrm>
        </p:spPr>
        <p:txBody>
          <a:bodyPr/>
          <a:lstStyle/>
          <a:p>
            <a:r>
              <a:rPr lang="en-CA" dirty="0" smtClean="0"/>
              <a:t>Bio</a:t>
            </a:r>
            <a:endParaRPr lang="en-CA" dirty="0"/>
          </a:p>
        </p:txBody>
      </p:sp>
      <p:sp>
        <p:nvSpPr>
          <p:cNvPr id="3" name="Content Placeholder 2"/>
          <p:cNvSpPr>
            <a:spLocks noGrp="1"/>
          </p:cNvSpPr>
          <p:nvPr>
            <p:ph idx="1"/>
          </p:nvPr>
        </p:nvSpPr>
        <p:spPr>
          <a:xfrm>
            <a:off x="251520" y="1772816"/>
            <a:ext cx="8640960" cy="4176464"/>
          </a:xfrm>
        </p:spPr>
        <p:txBody>
          <a:bodyPr/>
          <a:lstStyle/>
          <a:p>
            <a:pPr marL="0" indent="0">
              <a:buNone/>
            </a:pPr>
            <a:r>
              <a:rPr lang="en-CA" sz="2400" dirty="0"/>
              <a:t>Daryl G. Kroner, </a:t>
            </a:r>
            <a:r>
              <a:rPr lang="en-CA" sz="2400"/>
              <a:t>Ph.D</a:t>
            </a:r>
            <a:r>
              <a:rPr lang="en-CA" sz="2400" smtClean="0"/>
              <a:t>., </a:t>
            </a:r>
            <a:r>
              <a:rPr lang="en-CA" sz="2400" dirty="0"/>
              <a:t>is a professor in the Department of Criminology and Criminal Justice at Southern Illinois University. Prior to this position, he was employed as a correctional psychologist from 1986 to 2008. During this time he worked at maximum, medium, and minimum facilities delivering intervention services to offenders. His current research interests include risk assessment, measurement of intervention outcomes, interventions among offenders with mentally illness, and criminal desistance.</a:t>
            </a:r>
          </a:p>
        </p:txBody>
      </p:sp>
    </p:spTree>
    <p:extLst>
      <p:ext uri="{BB962C8B-B14F-4D97-AF65-F5344CB8AC3E}">
        <p14:creationId xmlns:p14="http://schemas.microsoft.com/office/powerpoint/2010/main" val="799976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8229600" cy="574675"/>
          </a:xfrm>
        </p:spPr>
        <p:txBody>
          <a:bodyPr/>
          <a:lstStyle/>
          <a:p>
            <a:r>
              <a:rPr lang="en-CA" dirty="0" smtClean="0"/>
              <a:t>Conflict of Interest Statement</a:t>
            </a:r>
            <a:endParaRPr lang="en-CA" dirty="0"/>
          </a:p>
        </p:txBody>
      </p:sp>
      <p:sp>
        <p:nvSpPr>
          <p:cNvPr id="3" name="Content Placeholder 2"/>
          <p:cNvSpPr>
            <a:spLocks noGrp="1"/>
          </p:cNvSpPr>
          <p:nvPr>
            <p:ph idx="1"/>
          </p:nvPr>
        </p:nvSpPr>
        <p:spPr>
          <a:xfrm>
            <a:off x="457200" y="1484784"/>
            <a:ext cx="8229600" cy="4824536"/>
          </a:xfrm>
        </p:spPr>
        <p:txBody>
          <a:bodyPr/>
          <a:lstStyle/>
          <a:p>
            <a:pPr marL="0" indent="0">
              <a:buNone/>
            </a:pPr>
            <a:r>
              <a:rPr lang="en-CA" dirty="0"/>
              <a:t>The following course modules </a:t>
            </a:r>
            <a:r>
              <a:rPr lang="en-CA" dirty="0" smtClean="0"/>
              <a:t>presented by Dr. </a:t>
            </a:r>
            <a:r>
              <a:rPr lang="en-CA" dirty="0" smtClean="0"/>
              <a:t>Daryl Kroner are </a:t>
            </a:r>
            <a:r>
              <a:rPr lang="en-CA" dirty="0"/>
              <a:t>intended to provide an overview of </a:t>
            </a:r>
            <a:r>
              <a:rPr lang="en-CA" dirty="0" smtClean="0"/>
              <a:t>conducting transition assessments for criminal and violence risk. </a:t>
            </a:r>
            <a:r>
              <a:rPr lang="en-CA" dirty="0"/>
              <a:t>As a CE course, these modules are intended as an overview only, and not an in-depth review. Individuals interested in more comprehensive coverage of </a:t>
            </a:r>
            <a:r>
              <a:rPr lang="en-CA" dirty="0" smtClean="0"/>
              <a:t>transition assessments for criminal and violence risk are </a:t>
            </a:r>
            <a:r>
              <a:rPr lang="en-CA" dirty="0"/>
              <a:t>encouraged to pursue further formal training, such as that offered through a university or specialized training </a:t>
            </a:r>
            <a:r>
              <a:rPr lang="en-CA" dirty="0" smtClean="0"/>
              <a:t>program.</a:t>
            </a:r>
          </a:p>
          <a:p>
            <a:pPr marL="0" indent="0">
              <a:buNone/>
            </a:pPr>
            <a:endParaRPr lang="en-CA" dirty="0"/>
          </a:p>
          <a:p>
            <a:pPr marL="0" indent="0">
              <a:buNone/>
            </a:pPr>
            <a:r>
              <a:rPr lang="en-CA" dirty="0" smtClean="0"/>
              <a:t>Neither </a:t>
            </a:r>
            <a:r>
              <a:rPr lang="en-CA" dirty="0"/>
              <a:t>the CPA nor </a:t>
            </a:r>
            <a:r>
              <a:rPr lang="en-CA" dirty="0" smtClean="0"/>
              <a:t>Dr. </a:t>
            </a:r>
            <a:r>
              <a:rPr lang="en-CA" dirty="0" smtClean="0"/>
              <a:t>Daryl Kroner receives </a:t>
            </a:r>
            <a:r>
              <a:rPr lang="en-CA" dirty="0"/>
              <a:t>any commercial support for this CE program. Any opinions presented in </a:t>
            </a:r>
            <a:r>
              <a:rPr lang="en-CA" dirty="0" smtClean="0"/>
              <a:t>this </a:t>
            </a:r>
            <a:r>
              <a:rPr lang="en-CA" dirty="0"/>
              <a:t>course are </a:t>
            </a:r>
            <a:r>
              <a:rPr lang="en-CA" dirty="0" smtClean="0"/>
              <a:t>solely Dr. </a:t>
            </a:r>
            <a:r>
              <a:rPr lang="en-CA" dirty="0" smtClean="0"/>
              <a:t>Kroner’s</a:t>
            </a:r>
            <a:r>
              <a:rPr lang="en-CA" dirty="0" smtClean="0"/>
              <a:t>.</a:t>
            </a:r>
            <a:endParaRPr lang="en-CA" dirty="0"/>
          </a:p>
        </p:txBody>
      </p:sp>
    </p:spTree>
    <p:extLst>
      <p:ext uri="{BB962C8B-B14F-4D97-AF65-F5344CB8AC3E}">
        <p14:creationId xmlns:p14="http://schemas.microsoft.com/office/powerpoint/2010/main" val="1353794288"/>
      </p:ext>
    </p:extLst>
  </p:cSld>
  <p:clrMapOvr>
    <a:masterClrMapping/>
  </p:clrMapOvr>
  <p:timing>
    <p:tnLst>
      <p:par>
        <p:cTn id="1" dur="indefinite" restart="never" nodeType="tmRoot"/>
      </p:par>
    </p:tnLst>
  </p:timing>
</p:sld>
</file>

<file path=ppt/theme/theme1.xml><?xml version="1.0" encoding="utf-8"?>
<a:theme xmlns:a="http://schemas.openxmlformats.org/drawingml/2006/main" name="Final Template">
  <a:themeElements>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sychopharm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sychopharm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sychopharm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sychopharm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sychopharm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sychopharm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sychopharm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sychopharm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sychopharm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sychopharm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sychopharm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sychopharm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Final Template">
  <a:themeElements>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sychopharm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sychopharm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sychopharm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sychopharm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sychopharm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sychopharm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sychopharm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sychopharm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sychopharm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sychopharm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sychopharm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sychopharm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Final Template</Template>
  <TotalTime>13</TotalTime>
  <Words>207</Words>
  <Application>Microsoft Office PowerPoint</Application>
  <PresentationFormat>On-screen Show (4:3)</PresentationFormat>
  <Paragraphs>8</Paragraphs>
  <Slides>3</Slides>
  <Notes>0</Notes>
  <HiddenSlides>0</HiddenSlides>
  <MMClips>0</MMClips>
  <ScaleCrop>false</ScaleCrop>
  <HeadingPairs>
    <vt:vector size="4" baseType="variant">
      <vt:variant>
        <vt:lpstr>Theme</vt:lpstr>
      </vt:variant>
      <vt:variant>
        <vt:i4>2</vt:i4>
      </vt:variant>
      <vt:variant>
        <vt:lpstr>Slide Titles</vt:lpstr>
      </vt:variant>
      <vt:variant>
        <vt:i4>3</vt:i4>
      </vt:variant>
    </vt:vector>
  </HeadingPairs>
  <TitlesOfParts>
    <vt:vector size="5" baseType="lpstr">
      <vt:lpstr>Final Template</vt:lpstr>
      <vt:lpstr>1_Final Template</vt:lpstr>
      <vt:lpstr>Bio &amp; Conflict of Interest Statement</vt:lpstr>
      <vt:lpstr>Bio</vt:lpstr>
      <vt:lpstr>Conflict of Interest Statement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 &amp; Conflict of Interest Statement</dc:title>
  <dc:creator>Matt Murdoch</dc:creator>
  <cp:lastModifiedBy>Matt Murdoch</cp:lastModifiedBy>
  <cp:revision>3</cp:revision>
  <dcterms:created xsi:type="dcterms:W3CDTF">2016-02-04T19:20:59Z</dcterms:created>
  <dcterms:modified xsi:type="dcterms:W3CDTF">2016-02-18T21:47:23Z</dcterms:modified>
</cp:coreProperties>
</file>